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8" r:id="rId1"/>
  </p:sldMasterIdLst>
  <p:notesMasterIdLst>
    <p:notesMasterId r:id="rId28"/>
  </p:notesMasterIdLst>
  <p:handoutMasterIdLst>
    <p:handoutMasterId r:id="rId29"/>
  </p:handoutMasterIdLst>
  <p:sldIdLst>
    <p:sldId id="270" r:id="rId2"/>
    <p:sldId id="256" r:id="rId3"/>
    <p:sldId id="264" r:id="rId4"/>
    <p:sldId id="262" r:id="rId5"/>
    <p:sldId id="261" r:id="rId6"/>
    <p:sldId id="260" r:id="rId7"/>
    <p:sldId id="263" r:id="rId8"/>
    <p:sldId id="258" r:id="rId9"/>
    <p:sldId id="259" r:id="rId10"/>
    <p:sldId id="268" r:id="rId11"/>
    <p:sldId id="267" r:id="rId12"/>
    <p:sldId id="280" r:id="rId13"/>
    <p:sldId id="271" r:id="rId14"/>
    <p:sldId id="272" r:id="rId15"/>
    <p:sldId id="273" r:id="rId16"/>
    <p:sldId id="281" r:id="rId17"/>
    <p:sldId id="287" r:id="rId18"/>
    <p:sldId id="288" r:id="rId19"/>
    <p:sldId id="289" r:id="rId20"/>
    <p:sldId id="276" r:id="rId21"/>
    <p:sldId id="278" r:id="rId22"/>
    <p:sldId id="274" r:id="rId23"/>
    <p:sldId id="275" r:id="rId24"/>
    <p:sldId id="277" r:id="rId25"/>
    <p:sldId id="279" r:id="rId26"/>
    <p:sldId id="25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E0144CA-6FA7-4DF5-8FAA-6DB4DDB0D155}">
          <p14:sldIdLst>
            <p14:sldId id="270"/>
            <p14:sldId id="256"/>
            <p14:sldId id="264"/>
            <p14:sldId id="262"/>
          </p14:sldIdLst>
        </p14:section>
        <p14:section name="HeartsAndMinds" id="{BF1EEAC0-FBA9-492B-B24C-66500507E8B4}">
          <p14:sldIdLst>
            <p14:sldId id="261"/>
            <p14:sldId id="260"/>
            <p14:sldId id="263"/>
            <p14:sldId id="258"/>
            <p14:sldId id="259"/>
            <p14:sldId id="268"/>
            <p14:sldId id="267"/>
          </p14:sldIdLst>
        </p14:section>
        <p14:section name="Goals" id="{A174486A-D218-4DAA-9E5F-A526BFBA709C}">
          <p14:sldIdLst>
            <p14:sldId id="280"/>
          </p14:sldIdLst>
        </p14:section>
        <p14:section name="Process" id="{222D460D-A5E3-4BD7-895C-EFEF186AB970}">
          <p14:sldIdLst>
            <p14:sldId id="271"/>
            <p14:sldId id="272"/>
            <p14:sldId id="273"/>
          </p14:sldIdLst>
        </p14:section>
        <p14:section name="Do it" id="{8DC7559E-8B47-49D9-9ECD-316465038BAE}">
          <p14:sldIdLst>
            <p14:sldId id="281"/>
            <p14:sldId id="287"/>
            <p14:sldId id="288"/>
            <p14:sldId id="289"/>
            <p14:sldId id="276"/>
            <p14:sldId id="278"/>
            <p14:sldId id="274"/>
            <p14:sldId id="275"/>
            <p14:sldId id="277"/>
            <p14:sldId id="279"/>
          </p14:sldIdLst>
        </p14:section>
        <p14:section name="End" id="{4C16658A-AA55-4F57-B09C-715BF7FC9F53}">
          <p14:sldIdLst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B38C"/>
    <a:srgbClr val="C1C4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03" autoAdjust="0"/>
    <p:restoredTop sz="94660" autoAdjust="0"/>
  </p:normalViewPr>
  <p:slideViewPr>
    <p:cSldViewPr snapToGrid="0">
      <p:cViewPr varScale="1">
        <p:scale>
          <a:sx n="163" d="100"/>
          <a:sy n="163" d="100"/>
        </p:scale>
        <p:origin x="462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D7AA41-9B98-4AA6-9AEC-998100219F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F512FA-B5DD-4516-BF68-CA11A84A293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FA443-15D6-4D1D-954B-9865CB683B52}" type="datetimeFigureOut">
              <a:rPr lang="de-DE" smtClean="0"/>
              <a:t>06.07.2018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5AF6F9-C7F3-48FC-BB81-E8FE617AD2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DCB1AA-EA84-40CD-A0C4-2359FA78FA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BDDC70-248A-472B-8043-2E33B4551B8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68574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4083C4-7F00-46E0-883C-239DDB20E95A}" type="datetimeFigureOut">
              <a:rPr lang="de-DE" smtClean="0"/>
              <a:t>06.07.2018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CD5185-E6E8-4E2B-BA0D-187AEA0BED6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04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CD5185-E6E8-4E2B-BA0D-187AEA0BED6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2312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B07EA3-BCD0-449A-B69E-C0885D5D8842}" type="datetime1">
              <a:rPr lang="de-DE" smtClean="0"/>
              <a:t>06.07.2018</a:t>
            </a:fld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955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66B1E-D71E-433B-A442-91966EDC8EDC}" type="datetime1">
              <a:rPr lang="de-DE" smtClean="0"/>
              <a:t>06.07.2018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5971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62A9B-5915-485B-90A4-180DD33B73FB}" type="datetime1">
              <a:rPr lang="de-DE" smtClean="0"/>
              <a:t>06.07.2018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586079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647C9-9957-4749-AA8A-DFD0523F045B}" type="datetime1">
              <a:rPr lang="de-DE" smtClean="0"/>
              <a:t>06.07.2018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0530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C4F9B-FAEF-4CE2-AB04-493B1611F2F6}" type="datetime1">
              <a:rPr lang="de-DE" smtClean="0"/>
              <a:t>06.07.2018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17250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F572B6C9-1C47-4F4E-873F-91CF1B0C6C93}" type="datetime1">
              <a:rPr lang="de-DE" smtClean="0"/>
              <a:t>06.07.2018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de-DE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57893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CFEC4-A93F-46E8-A31D-6E99BDD2A2C9}" type="datetime1">
              <a:rPr lang="de-DE" smtClean="0"/>
              <a:t>06.07.2018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8241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B87CD-4FBC-4CE5-9F45-A961B7E1186D}" type="datetime1">
              <a:rPr lang="de-DE" smtClean="0"/>
              <a:t>06.07.2018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38207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5FA453-3A0D-4F56-9686-F6A974E9FBF4}" type="datetime1">
              <a:rPr lang="de-DE" smtClean="0"/>
              <a:t>06.07.2018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217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11685-5C0B-48DB-ADB0-B685548FD874}" type="datetime1">
              <a:rPr lang="de-DE" smtClean="0"/>
              <a:t>06.07.2018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9797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B8C10-F4B0-4B82-A38A-23E1EEE5EBD4}" type="datetime1">
              <a:rPr lang="de-DE" smtClean="0"/>
              <a:t>06.07.2018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8090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A4838-0FF0-4977-BAB3-52AE3435E8C2}" type="datetime1">
              <a:rPr lang="de-DE" smtClean="0"/>
              <a:t>06.07.2018</a:t>
            </a:fld>
            <a:endParaRPr lang="de-DE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50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005B1524-353F-46C1-8462-42C48DE9E11A}" type="datetime1">
              <a:rPr lang="de-DE" smtClean="0"/>
              <a:t>06.07.2018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EF8ACA70-ADE2-4BCC-B27F-FBA3939BE865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86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69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3F9DD7C-8DE6-4040-8C00-B8873048E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2857111"/>
          </a:xfrm>
        </p:spPr>
        <p:txBody>
          <a:bodyPr/>
          <a:lstStyle/>
          <a:p>
            <a:r>
              <a:rPr lang="en-US" sz="4800" cap="none" dirty="0">
                <a:solidFill>
                  <a:schemeClr val="tx1"/>
                </a:solidFill>
                <a:latin typeface="+mn-lt"/>
              </a:rPr>
              <a:t>“Always code as if the guy who ends up maintaining your code will be a violent psychopath who knows where you live.”</a:t>
            </a:r>
            <a:endParaRPr lang="de-DE" sz="4800" cap="none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901E27F-9AB4-4C94-8D44-492E512D59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/>
          <a:lstStyle/>
          <a:p>
            <a:r>
              <a:rPr lang="en-US" dirty="0"/>
              <a:t>Rick Osborne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8923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E18AC5D-19AB-41FB-80F5-FD73253A5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10k </a:t>
            </a:r>
            <a:r>
              <a:rPr lang="en-GB" dirty="0" err="1"/>
              <a:t>loc</a:t>
            </a:r>
            <a:r>
              <a:rPr lang="en-GB" dirty="0"/>
              <a:t> – 10 </a:t>
            </a:r>
            <a:r>
              <a:rPr lang="en-GB" dirty="0" err="1"/>
              <a:t>devs</a:t>
            </a:r>
            <a:endParaRPr lang="de-DE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8A7986-2171-4737-BD0C-6146A34F7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Without code reviews</a:t>
            </a:r>
            <a:endParaRPr lang="de-DE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D9180F-C23F-4663-A815-5F0917CD13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With code reviews</a:t>
            </a:r>
            <a:endParaRPr lang="de-DE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ACBF96-04AD-429E-8B13-95D956707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10</a:t>
            </a:fld>
            <a:endParaRPr lang="de-DE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6C62EF1-790C-4254-89DD-F3FB13B976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2" b="50007"/>
          <a:stretch/>
        </p:blipFill>
        <p:spPr>
          <a:xfrm>
            <a:off x="1066800" y="2532844"/>
            <a:ext cx="4587691" cy="3120083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9A07567-E6EA-45E6-A8E2-C884F92181D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18" b="1"/>
          <a:stretch/>
        </p:blipFill>
        <p:spPr>
          <a:xfrm>
            <a:off x="6364224" y="2531588"/>
            <a:ext cx="4587691" cy="31800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C56752-512F-42AF-BA56-317E8A2EA355}"/>
              </a:ext>
            </a:extLst>
          </p:cNvPr>
          <p:cNvSpPr txBox="1"/>
          <p:nvPr/>
        </p:nvSpPr>
        <p:spPr>
          <a:xfrm>
            <a:off x="1066800" y="6090539"/>
            <a:ext cx="79759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/>
              <a:t>Source: “</a:t>
            </a:r>
            <a:r>
              <a:rPr lang="en-GB" sz="1200" i="1" dirty="0"/>
              <a:t>The Best Kept Secrets of Peer Code Review”</a:t>
            </a:r>
            <a:r>
              <a:rPr lang="en-GB" sz="1200" dirty="0"/>
              <a:t> by Jason Cohen, Steven </a:t>
            </a:r>
            <a:r>
              <a:rPr lang="en-GB" sz="1200" dirty="0" err="1"/>
              <a:t>Teleki</a:t>
            </a:r>
            <a:r>
              <a:rPr lang="en-GB" sz="1200" dirty="0"/>
              <a:t> &amp; Eric Brown</a:t>
            </a:r>
            <a:endParaRPr lang="de-DE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1D81A24-973A-4C78-8475-B2848F873F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66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F5534E-EBA4-4D9E-B22A-AA2B6956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for managers / customers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7A214-AB5B-4F38-8D8C-588C65CE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/>
              <a:t>Improved code quality → Cheaper to maintain / expand</a:t>
            </a:r>
          </a:p>
          <a:p>
            <a:r>
              <a:rPr lang="en-GB" sz="3200" dirty="0"/>
              <a:t>Less bugs → Faster &amp; cheaper releases</a:t>
            </a:r>
          </a:p>
          <a:p>
            <a:r>
              <a:rPr lang="en-GB" sz="3200" dirty="0"/>
              <a:t>Reduces “bus factor” </a:t>
            </a:r>
          </a:p>
          <a:p>
            <a:r>
              <a:rPr lang="en-GB" sz="3200" dirty="0"/>
              <a:t>Makes onboarding developers easier</a:t>
            </a:r>
          </a:p>
          <a:p>
            <a:r>
              <a:rPr lang="en-GB" sz="3200" dirty="0"/>
              <a:t>Improved transparency about project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DAA6C-A6FF-4C68-B744-EDE42E2B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11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DBF29-426D-4724-B54D-5DA7A87227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0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5EC47-1187-4222-B218-4F4600256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Set goals and frameworks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C997E6-9310-4FCF-BA39-39135964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12</a:t>
            </a:fld>
            <a:endParaRPr lang="de-DE"/>
          </a:p>
        </p:txBody>
      </p:sp>
      <p:pic>
        <p:nvPicPr>
          <p:cNvPr id="5" name="Picture 10" descr="https://icon-icons.com/icons2/37/PNG/512/finishflag_acabado_3661.png">
            <a:extLst>
              <a:ext uri="{FF2B5EF4-FFF2-40B4-BE49-F238E27FC236}">
                <a16:creationId xmlns:a16="http://schemas.microsoft.com/office/drawing/2014/main" id="{C0D70A58-8982-4BDF-9EA7-F6543D9DF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187440"/>
            <a:ext cx="670559" cy="670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d2gg9evh47fn9z.cloudfront.net/800px_COLOURBOX11810174.jpg">
            <a:extLst>
              <a:ext uri="{FF2B5EF4-FFF2-40B4-BE49-F238E27FC236}">
                <a16:creationId xmlns:a16="http://schemas.microsoft.com/office/drawing/2014/main" id="{AD9849A6-4122-417E-9B61-8CD8C4B9528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680" y="1964351"/>
            <a:ext cx="7412990" cy="4364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092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40CA52-F1C4-4DD5-9D2D-835EFC8E3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/>
          <a:lstStyle/>
          <a:p>
            <a:r>
              <a:rPr lang="en-GB" dirty="0"/>
              <a:t>When &amp; What to review?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AA3E-E08D-49BC-9A1B-C0861199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13</a:t>
            </a:fld>
            <a:endParaRPr lang="de-DE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4F15A8E-5CAB-4A45-A2DE-252195A7D4F5}"/>
              </a:ext>
            </a:extLst>
          </p:cNvPr>
          <p:cNvGrpSpPr/>
          <p:nvPr/>
        </p:nvGrpSpPr>
        <p:grpSpPr>
          <a:xfrm>
            <a:off x="398802" y="1747831"/>
            <a:ext cx="4827248" cy="2843220"/>
            <a:chOff x="6842677" y="1745706"/>
            <a:chExt cx="5305808" cy="3076575"/>
          </a:xfrm>
        </p:grpSpPr>
        <p:pic>
          <p:nvPicPr>
            <p:cNvPr id="1028" name="Picture 4" descr="Bildergebnis für on demand">
              <a:extLst>
                <a:ext uri="{FF2B5EF4-FFF2-40B4-BE49-F238E27FC236}">
                  <a16:creationId xmlns:a16="http://schemas.microsoft.com/office/drawing/2014/main" id="{BBB585B8-0745-4CDF-AE16-82A40292A3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9950" y="1745706"/>
              <a:ext cx="4381500" cy="3076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56DA6B4-60DD-41CE-A3B6-E5034E546904}"/>
                </a:ext>
              </a:extLst>
            </p:cNvPr>
            <p:cNvSpPr txBox="1"/>
            <p:nvPr/>
          </p:nvSpPr>
          <p:spPr>
            <a:xfrm rot="20984174">
              <a:off x="6842677" y="2178931"/>
              <a:ext cx="5305808" cy="1432059"/>
            </a:xfrm>
            <a:prstGeom prst="rect">
              <a:avLst/>
            </a:prstGeom>
            <a:noFill/>
            <a:ln>
              <a:noFill/>
            </a:ln>
            <a:effectLst>
              <a:outerShdw blurRad="76200" dist="12700" dir="8100000" sy="-23000" kx="800400" algn="br" rotWithShape="0">
                <a:prstClr val="black">
                  <a:alpha val="2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GB" sz="8000" b="1" dirty="0">
                  <a:ln w="31750"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REVIEW</a:t>
              </a:r>
              <a:endParaRPr lang="de-DE" sz="8000" b="1" dirty="0">
                <a:ln w="31750">
                  <a:solidFill>
                    <a:schemeClr val="tx1"/>
                  </a:solidFill>
                </a:ln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0A9CBA9-3C89-4C44-8067-3F0C55C5B1E9}"/>
              </a:ext>
            </a:extLst>
          </p:cNvPr>
          <p:cNvGrpSpPr/>
          <p:nvPr/>
        </p:nvGrpSpPr>
        <p:grpSpPr>
          <a:xfrm>
            <a:off x="3717798" y="4084926"/>
            <a:ext cx="4762500" cy="2820700"/>
            <a:chOff x="6272792" y="2084131"/>
            <a:chExt cx="4762500" cy="28207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D2783DC-9BE1-4ABF-BFA3-0EF1C2C4DDCB}"/>
                </a:ext>
              </a:extLst>
            </p:cNvPr>
            <p:cNvGrpSpPr/>
            <p:nvPr/>
          </p:nvGrpSpPr>
          <p:grpSpPr>
            <a:xfrm>
              <a:off x="6272792" y="2179156"/>
              <a:ext cx="4762500" cy="2725675"/>
              <a:chOff x="6219698" y="2093975"/>
              <a:chExt cx="4762500" cy="2725675"/>
            </a:xfrm>
          </p:grpSpPr>
          <p:pic>
            <p:nvPicPr>
              <p:cNvPr id="1030" name="Picture 6" descr="Bildergebnis für sexy text dice">
                <a:extLst>
                  <a:ext uri="{FF2B5EF4-FFF2-40B4-BE49-F238E27FC236}">
                    <a16:creationId xmlns:a16="http://schemas.microsoft.com/office/drawing/2014/main" id="{5E3AE387-FCAF-4CC1-AA13-C21B7C8F43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346" b="22422"/>
              <a:stretch/>
            </p:blipFill>
            <p:spPr bwMode="auto">
              <a:xfrm>
                <a:off x="6219698" y="2093975"/>
                <a:ext cx="4762500" cy="27256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7BE90FD-5D1B-4E93-984B-EA4548990476}"/>
                  </a:ext>
                </a:extLst>
              </p:cNvPr>
              <p:cNvSpPr txBox="1"/>
              <p:nvPr/>
            </p:nvSpPr>
            <p:spPr>
              <a:xfrm rot="2575795">
                <a:off x="6606542" y="2465227"/>
                <a:ext cx="1682089" cy="584775"/>
              </a:xfrm>
              <a:prstGeom prst="rect">
                <a:avLst/>
              </a:prstGeom>
              <a:solidFill>
                <a:srgbClr val="B1B38C"/>
              </a:solidFill>
              <a:scene3d>
                <a:camera prst="isometricTopUp">
                  <a:rot lat="9600000" lon="7800000" rev="21000000"/>
                </a:camera>
                <a:lightRig rig="threePt" dir="t"/>
              </a:scene3d>
            </p:spPr>
            <p:txBody>
              <a:bodyPr wrap="square" rtlCol="0">
                <a:spAutoFit/>
              </a:bodyPr>
              <a:lstStyle/>
              <a:p>
                <a:r>
                  <a:rPr lang="en-GB" sz="3200" b="1" dirty="0"/>
                  <a:t>Review</a:t>
                </a:r>
                <a:endParaRPr lang="de-DE" sz="3200" b="1" dirty="0"/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1973659-382D-4CE9-AAA6-687887DEE17C}"/>
                </a:ext>
              </a:extLst>
            </p:cNvPr>
            <p:cNvSpPr txBox="1"/>
            <p:nvPr/>
          </p:nvSpPr>
          <p:spPr>
            <a:xfrm rot="18994046">
              <a:off x="8993569" y="2084131"/>
              <a:ext cx="1507538" cy="1569660"/>
            </a:xfrm>
            <a:prstGeom prst="rect">
              <a:avLst/>
            </a:prstGeom>
            <a:solidFill>
              <a:srgbClr val="C1C495"/>
            </a:solidFill>
            <a:scene3d>
              <a:camera prst="isometricTopUp">
                <a:rot lat="19476224" lon="18883146" rev="1200000"/>
              </a:camera>
              <a:lightRig rig="threePt" dir="t"/>
            </a:scene3d>
            <a:sp3d/>
          </p:spPr>
          <p:txBody>
            <a:bodyPr wrap="square" rtlCol="0">
              <a:spAutoFit/>
            </a:bodyPr>
            <a:lstStyle/>
            <a:p>
              <a:r>
                <a:rPr lang="en-GB" sz="2400" dirty="0"/>
                <a:t>Dani’s terrible payment service</a:t>
              </a:r>
              <a:endParaRPr lang="de-DE" sz="2400" dirty="0"/>
            </a:p>
          </p:txBody>
        </p:sp>
      </p:grpSp>
      <p:pic>
        <p:nvPicPr>
          <p:cNvPr id="1032" name="Picture 8" descr="Bildergebnis für tsa">
            <a:extLst>
              <a:ext uri="{FF2B5EF4-FFF2-40B4-BE49-F238E27FC236}">
                <a16:creationId xmlns:a16="http://schemas.microsoft.com/office/drawing/2014/main" id="{C678CD49-7481-4CFF-8639-51B74F04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1135" y="1662050"/>
            <a:ext cx="4100865" cy="230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cdn0.iconfinder.com/data/icons/franchise-business/64/process-chart-flow-plan-512.png">
            <a:extLst>
              <a:ext uri="{FF2B5EF4-FFF2-40B4-BE49-F238E27FC236}">
                <a16:creationId xmlns:a16="http://schemas.microsoft.com/office/drawing/2014/main" id="{3230F3AF-2199-482A-88B6-2902390D7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207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540CA52-F1C4-4DD5-9D2D-835EFC8E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to review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1AA3E-E08D-49BC-9A1B-C08611996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14</a:t>
            </a:fld>
            <a:endParaRPr lang="de-DE"/>
          </a:p>
        </p:txBody>
      </p:sp>
      <p:pic>
        <p:nvPicPr>
          <p:cNvPr id="2052" name="Picture 4" descr="Bildergebnis für one person pointing at the computer">
            <a:extLst>
              <a:ext uri="{FF2B5EF4-FFF2-40B4-BE49-F238E27FC236}">
                <a16:creationId xmlns:a16="http://schemas.microsoft.com/office/drawing/2014/main" id="{A23AE01F-1815-4ECA-9176-CF91B6EA1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898" y="3654088"/>
            <a:ext cx="4296225" cy="286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ildergebnis für code review">
            <a:extLst>
              <a:ext uri="{FF2B5EF4-FFF2-40B4-BE49-F238E27FC236}">
                <a16:creationId xmlns:a16="http://schemas.microsoft.com/office/drawing/2014/main" id="{5BFF13A8-9380-4AF2-8AF9-BF6C1A069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975" y="1695569"/>
            <a:ext cx="3089193" cy="3533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Bildergebnis für boardroom meeting">
            <a:extLst>
              <a:ext uri="{FF2B5EF4-FFF2-40B4-BE49-F238E27FC236}">
                <a16:creationId xmlns:a16="http://schemas.microsoft.com/office/drawing/2014/main" id="{E32EA54E-6701-4851-A56B-0D05419B7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1909763"/>
            <a:ext cx="4233886" cy="223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cdn0.iconfinder.com/data/icons/franchise-business/64/process-chart-flow-plan-512.png">
            <a:extLst>
              <a:ext uri="{FF2B5EF4-FFF2-40B4-BE49-F238E27FC236}">
                <a16:creationId xmlns:a16="http://schemas.microsoft.com/office/drawing/2014/main" id="{26CF50B3-A288-4ACE-90B0-3C5E93A97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369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267327-F0F7-41D7-8FEA-1C273C1FB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15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82F09DC-26BC-46EE-B80C-9CDB01844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2" y="719093"/>
            <a:ext cx="10466716" cy="5419814"/>
          </a:xfrm>
          <a:prstGeom prst="rect">
            <a:avLst/>
          </a:prstGeom>
        </p:spPr>
      </p:pic>
      <p:pic>
        <p:nvPicPr>
          <p:cNvPr id="4" name="Picture 4" descr="https://cdn0.iconfinder.com/data/icons/franchise-business/64/process-chart-flow-plan-512.png">
            <a:extLst>
              <a:ext uri="{FF2B5EF4-FFF2-40B4-BE49-F238E27FC236}">
                <a16:creationId xmlns:a16="http://schemas.microsoft.com/office/drawing/2014/main" id="{6C0F415D-1E78-455A-9E44-15C1F62EB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7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E8159-D669-41CF-AB43-8993D3E9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16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41D1-7215-4C00-B808-A029C812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60294"/>
            <a:ext cx="10668000" cy="5737412"/>
          </a:xfrm>
          <a:prstGeom prst="rect">
            <a:avLst/>
          </a:prstGeom>
        </p:spPr>
      </p:pic>
      <p:pic>
        <p:nvPicPr>
          <p:cNvPr id="7" name="Picture 6" descr="https://d30y9cdsu7xlg0.cloudfront.net/png/843318-200.png">
            <a:extLst>
              <a:ext uri="{FF2B5EF4-FFF2-40B4-BE49-F238E27FC236}">
                <a16:creationId xmlns:a16="http://schemas.microsoft.com/office/drawing/2014/main" id="{A56B66AC-DC1D-42C8-9566-7159EABE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59862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E8159-D669-41CF-AB43-8993D3E9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17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41D1-7215-4C00-B808-A029C812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60294"/>
            <a:ext cx="10668000" cy="5737411"/>
          </a:xfrm>
          <a:prstGeom prst="rect">
            <a:avLst/>
          </a:prstGeom>
        </p:spPr>
      </p:pic>
      <p:pic>
        <p:nvPicPr>
          <p:cNvPr id="7" name="Picture 6" descr="https://d30y9cdsu7xlg0.cloudfront.net/png/843318-200.png">
            <a:extLst>
              <a:ext uri="{FF2B5EF4-FFF2-40B4-BE49-F238E27FC236}">
                <a16:creationId xmlns:a16="http://schemas.microsoft.com/office/drawing/2014/main" id="{A56B66AC-DC1D-42C8-9566-7159EABE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04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E8159-D669-41CF-AB43-8993D3E9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18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41D1-7215-4C00-B808-A029C812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60294"/>
            <a:ext cx="10668000" cy="5737411"/>
          </a:xfrm>
          <a:prstGeom prst="rect">
            <a:avLst/>
          </a:prstGeom>
        </p:spPr>
      </p:pic>
      <p:pic>
        <p:nvPicPr>
          <p:cNvPr id="7" name="Picture 6" descr="https://d30y9cdsu7xlg0.cloudfront.net/png/843318-200.png">
            <a:extLst>
              <a:ext uri="{FF2B5EF4-FFF2-40B4-BE49-F238E27FC236}">
                <a16:creationId xmlns:a16="http://schemas.microsoft.com/office/drawing/2014/main" id="{A56B66AC-DC1D-42C8-9566-7159EABE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728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E8159-D669-41CF-AB43-8993D3E9B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19</a:t>
            </a:fld>
            <a:endParaRPr lang="de-D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541D1-7215-4C00-B808-A029C8121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560294"/>
            <a:ext cx="10668000" cy="5737411"/>
          </a:xfrm>
          <a:prstGeom prst="rect">
            <a:avLst/>
          </a:prstGeom>
        </p:spPr>
      </p:pic>
      <p:pic>
        <p:nvPicPr>
          <p:cNvPr id="7" name="Picture 6" descr="https://d30y9cdsu7xlg0.cloudfront.net/png/843318-200.png">
            <a:extLst>
              <a:ext uri="{FF2B5EF4-FFF2-40B4-BE49-F238E27FC236}">
                <a16:creationId xmlns:a16="http://schemas.microsoft.com/office/drawing/2014/main" id="{A56B66AC-DC1D-42C8-9566-7159EABE7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287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9F399-BA12-443B-9738-B090BE3A99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Code Reviews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CBCE5-2DDF-40A7-B1E1-AEC422552A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Manuel Huber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41590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1F16E-5B44-4120-9DF9-5DBE5E2E0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Best Practices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FB454-9E48-4AC3-9C6A-CFA409BE5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20</a:t>
            </a:fld>
            <a:endParaRPr lang="de-DE"/>
          </a:p>
        </p:txBody>
      </p:sp>
      <p:pic>
        <p:nvPicPr>
          <p:cNvPr id="1030" name="Picture 6" descr="https://s19386.pcdn.co/wp-content/uploads/2017/05/Automate-Devops-1024x538.jpg">
            <a:extLst>
              <a:ext uri="{FF2B5EF4-FFF2-40B4-BE49-F238E27FC236}">
                <a16:creationId xmlns:a16="http://schemas.microsoft.com/office/drawing/2014/main" id="{B333E53A-0C26-41DA-936A-2F6F303B2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73" y="1803463"/>
            <a:ext cx="4822412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ür high priority jira">
            <a:extLst>
              <a:ext uri="{FF2B5EF4-FFF2-40B4-BE49-F238E27FC236}">
                <a16:creationId xmlns:a16="http://schemas.microsoft.com/office/drawing/2014/main" id="{2CEB5892-B4BF-478A-9413-587FBB929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0012" y="4410075"/>
            <a:ext cx="2114550" cy="211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encrypted-tbn0.gstatic.com/images?q=tbn:ANd9GcSluJ4BvKkfGbC_wPTW8G5id9GD61VFUxyBzXBSm5c8QiMiwrQx">
            <a:extLst>
              <a:ext uri="{FF2B5EF4-FFF2-40B4-BE49-F238E27FC236}">
                <a16:creationId xmlns:a16="http://schemas.microsoft.com/office/drawing/2014/main" id="{309B2C77-CD1C-4E12-A85B-1E8F83CF6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97" y="1888108"/>
            <a:ext cx="2676525" cy="170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mtlynch.io/images/2017-11-09-human-code-reviews-2/magician.png">
            <a:extLst>
              <a:ext uri="{FF2B5EF4-FFF2-40B4-BE49-F238E27FC236}">
                <a16:creationId xmlns:a16="http://schemas.microsoft.com/office/drawing/2014/main" id="{8939A0B3-5B87-4CF0-B0B6-4E93398DC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001" y="3810001"/>
            <a:ext cx="5429247" cy="2714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https://d30y9cdsu7xlg0.cloudfront.net/png/843318-200.png">
            <a:extLst>
              <a:ext uri="{FF2B5EF4-FFF2-40B4-BE49-F238E27FC236}">
                <a16:creationId xmlns:a16="http://schemas.microsoft.com/office/drawing/2014/main" id="{8A7333BC-8DF8-4212-BEC5-A200563A9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26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5B5388-6978-4B90-9057-A14DA8EC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Pitfall - Making it personal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EEBD9E-9A7C-4D79-A13F-9539B9B9C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21</a:t>
            </a:fld>
            <a:endParaRPr lang="de-DE"/>
          </a:p>
        </p:txBody>
      </p:sp>
      <p:pic>
        <p:nvPicPr>
          <p:cNvPr id="7" name="Picture 2" descr="Bildergebnis für mind your tone">
            <a:extLst>
              <a:ext uri="{FF2B5EF4-FFF2-40B4-BE49-F238E27FC236}">
                <a16:creationId xmlns:a16="http://schemas.microsoft.com/office/drawing/2014/main" id="{3CCDE9EB-2835-4C1D-AD9C-B139C08102E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525" y="2120900"/>
            <a:ext cx="4051300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d30y9cdsu7xlg0.cloudfront.net/png/843318-200.png">
            <a:extLst>
              <a:ext uri="{FF2B5EF4-FFF2-40B4-BE49-F238E27FC236}">
                <a16:creationId xmlns:a16="http://schemas.microsoft.com/office/drawing/2014/main" id="{C159B72A-B60F-47FF-BA64-7B44AE6B7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78521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65EBC7E-9074-4F95-AA4F-AE9FE4885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24225" y="1086231"/>
            <a:ext cx="2497454" cy="640080"/>
          </a:xfrm>
        </p:spPr>
        <p:txBody>
          <a:bodyPr/>
          <a:lstStyle/>
          <a:p>
            <a:r>
              <a:rPr lang="en-GB" dirty="0"/>
              <a:t>bad </a:t>
            </a:r>
            <a:r>
              <a:rPr lang="en-GB" dirty="0" err="1"/>
              <a:t>exmaple</a:t>
            </a:r>
            <a:endParaRPr lang="de-D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44D7F63-0598-40AD-8605-1B85BF68E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1781175"/>
            <a:ext cx="4754880" cy="5334000"/>
          </a:xfrm>
        </p:spPr>
        <p:txBody>
          <a:bodyPr>
            <a:noAutofit/>
          </a:bodyPr>
          <a:lstStyle/>
          <a:p>
            <a:pPr marL="0" indent="0" algn="r">
              <a:buNone/>
            </a:pPr>
            <a:r>
              <a:rPr lang="en-GB" sz="2400" dirty="0"/>
              <a:t>“Du hast dich </a:t>
            </a:r>
            <a:r>
              <a:rPr lang="en-GB" sz="2400" dirty="0" err="1"/>
              <a:t>vertippt</a:t>
            </a:r>
            <a:r>
              <a:rPr lang="en-GB" sz="2400" dirty="0"/>
              <a:t>”</a:t>
            </a:r>
          </a:p>
          <a:p>
            <a:pPr marL="0" indent="0" algn="r">
              <a:buNone/>
            </a:pPr>
            <a:endParaRPr lang="en-GB" sz="2400" dirty="0"/>
          </a:p>
          <a:p>
            <a:pPr marL="0" indent="0" algn="r">
              <a:buNone/>
            </a:pPr>
            <a:r>
              <a:rPr lang="en-GB" sz="2400" dirty="0"/>
              <a:t>“Du </a:t>
            </a:r>
            <a:r>
              <a:rPr lang="en-GB" sz="2400" dirty="0" err="1"/>
              <a:t>solltest</a:t>
            </a:r>
            <a:r>
              <a:rPr lang="en-GB" sz="2400" dirty="0"/>
              <a:t> das </a:t>
            </a:r>
            <a:r>
              <a:rPr lang="en-GB" sz="2400" dirty="0" err="1"/>
              <a:t>auslagern</a:t>
            </a:r>
            <a:r>
              <a:rPr lang="en-GB" sz="2400" dirty="0"/>
              <a:t>”</a:t>
            </a:r>
          </a:p>
          <a:p>
            <a:pPr marL="0" indent="0" algn="r">
              <a:buNone/>
            </a:pPr>
            <a:endParaRPr lang="en-GB" sz="2400" dirty="0"/>
          </a:p>
          <a:p>
            <a:pPr marL="0" indent="0" algn="r">
              <a:buNone/>
            </a:pPr>
            <a:r>
              <a:rPr lang="en-GB" sz="2400" dirty="0"/>
              <a:t>“</a:t>
            </a:r>
            <a:r>
              <a:rPr lang="en-GB" sz="2400" dirty="0" err="1"/>
              <a:t>Gib</a:t>
            </a:r>
            <a:r>
              <a:rPr lang="en-GB" sz="2400" dirty="0"/>
              <a:t> der Variable </a:t>
            </a:r>
            <a:r>
              <a:rPr lang="en-GB" sz="2400" dirty="0" err="1"/>
              <a:t>einen</a:t>
            </a:r>
            <a:r>
              <a:rPr lang="en-GB" sz="2400" dirty="0"/>
              <a:t> </a:t>
            </a:r>
            <a:r>
              <a:rPr lang="en-GB" sz="2400" dirty="0" err="1"/>
              <a:t>besseren</a:t>
            </a:r>
            <a:r>
              <a:rPr lang="en-GB" sz="2400" dirty="0"/>
              <a:t> </a:t>
            </a:r>
            <a:r>
              <a:rPr lang="en-GB" sz="2400" dirty="0" err="1"/>
              <a:t>Namen</a:t>
            </a:r>
            <a:r>
              <a:rPr lang="en-GB" sz="2400" dirty="0"/>
              <a:t>”</a:t>
            </a:r>
          </a:p>
          <a:p>
            <a:pPr marL="0" indent="0" algn="r">
              <a:buNone/>
            </a:pPr>
            <a:endParaRPr lang="en-GB" sz="2400" dirty="0"/>
          </a:p>
          <a:p>
            <a:pPr marL="0" indent="0" algn="r">
              <a:buNone/>
            </a:pPr>
            <a:r>
              <a:rPr lang="en-GB" sz="2400" dirty="0"/>
              <a:t>“Der Code </a:t>
            </a:r>
            <a:r>
              <a:rPr lang="en-GB" sz="2400" dirty="0" err="1"/>
              <a:t>ist</a:t>
            </a:r>
            <a:r>
              <a:rPr lang="en-GB" sz="2400" dirty="0"/>
              <a:t> </a:t>
            </a:r>
            <a:r>
              <a:rPr lang="en-GB" sz="2400" dirty="0" err="1"/>
              <a:t>unleserlich</a:t>
            </a:r>
            <a:r>
              <a:rPr lang="en-GB" sz="2400" dirty="0"/>
              <a:t>”</a:t>
            </a:r>
            <a:endParaRPr lang="de-DE" sz="2400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5F3DFD-B244-4302-8B4F-428897FC49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224" y="1086231"/>
            <a:ext cx="4754880" cy="640080"/>
          </a:xfrm>
        </p:spPr>
        <p:txBody>
          <a:bodyPr/>
          <a:lstStyle/>
          <a:p>
            <a:r>
              <a:rPr lang="en-GB" dirty="0"/>
              <a:t>good example</a:t>
            </a:r>
            <a:endParaRPr lang="de-DE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F4F7041-6632-4A03-B3BD-A26299117F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16549" y="1781175"/>
            <a:ext cx="4754880" cy="52197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“</a:t>
            </a:r>
            <a:r>
              <a:rPr lang="en-GB" sz="2400" dirty="0" err="1"/>
              <a:t>Fobar</a:t>
            </a:r>
            <a:r>
              <a:rPr lang="en-GB" sz="2400" dirty="0"/>
              <a:t> → </a:t>
            </a:r>
            <a:r>
              <a:rPr lang="en-GB" sz="2400" dirty="0" err="1"/>
              <a:t>Foobar</a:t>
            </a:r>
            <a:r>
              <a:rPr lang="en-GB" sz="2400" dirty="0"/>
              <a:t>”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“</a:t>
            </a:r>
            <a:r>
              <a:rPr lang="en-GB" sz="2400" dirty="0" err="1"/>
              <a:t>Können</a:t>
            </a:r>
            <a:r>
              <a:rPr lang="en-GB" sz="2400" dirty="0"/>
              <a:t> </a:t>
            </a:r>
            <a:r>
              <a:rPr lang="en-GB" sz="2400" dirty="0" err="1"/>
              <a:t>wir</a:t>
            </a:r>
            <a:r>
              <a:rPr lang="en-GB" sz="2400" dirty="0"/>
              <a:t> das </a:t>
            </a:r>
            <a:r>
              <a:rPr lang="en-GB" sz="2400" dirty="0" err="1"/>
              <a:t>auslagern</a:t>
            </a:r>
            <a:r>
              <a:rPr lang="en-GB" sz="2400" dirty="0"/>
              <a:t>?”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“D</a:t>
            </a:r>
            <a:r>
              <a:rPr lang="de-DE" sz="2400" dirty="0"/>
              <a:t>er Name sollte sprechender sein“</a:t>
            </a: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endParaRPr lang="en-GB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-GB" sz="2400" dirty="0"/>
              <a:t>“I</a:t>
            </a:r>
            <a:r>
              <a:rPr lang="de-DE" sz="2400" dirty="0" err="1"/>
              <a:t>ch</a:t>
            </a:r>
            <a:r>
              <a:rPr lang="de-DE" sz="2400" dirty="0"/>
              <a:t> verstehe den Code nicht“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462CA6-EFC6-40A9-84C8-131E11784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20653" y="6272784"/>
            <a:ext cx="640080" cy="365125"/>
          </a:xfrm>
        </p:spPr>
        <p:txBody>
          <a:bodyPr/>
          <a:lstStyle/>
          <a:p>
            <a:fld id="{EF8ACA70-ADE2-4BCC-B27F-FBA3939BE865}" type="slidenum">
              <a:rPr lang="de-DE" smtClean="0"/>
              <a:t>22</a:t>
            </a:fld>
            <a:endParaRPr lang="de-DE" dirty="0"/>
          </a:p>
        </p:txBody>
      </p:sp>
      <p:pic>
        <p:nvPicPr>
          <p:cNvPr id="15" name="Picture 6" descr="https://d30y9cdsu7xlg0.cloudfront.net/png/843318-200.png">
            <a:extLst>
              <a:ext uri="{FF2B5EF4-FFF2-40B4-BE49-F238E27FC236}">
                <a16:creationId xmlns:a16="http://schemas.microsoft.com/office/drawing/2014/main" id="{DA7D2B55-265E-4612-81AB-C6A48F8BE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3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FEA2074B-2349-4CE0-85A0-97FA50A1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Pitfall - Flooding</a:t>
            </a:r>
            <a:endParaRPr lang="de-DE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4FB4B-8976-4D85-AE21-28AD8E77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23</a:t>
            </a:fld>
            <a:endParaRPr lang="de-DE"/>
          </a:p>
        </p:txBody>
      </p:sp>
      <p:pic>
        <p:nvPicPr>
          <p:cNvPr id="22" name="Picture 2" descr="https://cdn-images-1.medium.com/max/800/0*IOG-1oW1w6b1BkOZ.">
            <a:extLst>
              <a:ext uri="{FF2B5EF4-FFF2-40B4-BE49-F238E27FC236}">
                <a16:creationId xmlns:a16="http://schemas.microsoft.com/office/drawing/2014/main" id="{9CD112CA-CA0C-4162-AFFC-E2B62F6C86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871"/>
          <a:stretch/>
        </p:blipFill>
        <p:spPr bwMode="auto">
          <a:xfrm>
            <a:off x="1706256" y="2305051"/>
            <a:ext cx="8785838" cy="368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https://d30y9cdsu7xlg0.cloudfront.net/png/843318-200.png">
            <a:extLst>
              <a:ext uri="{FF2B5EF4-FFF2-40B4-BE49-F238E27FC236}">
                <a16:creationId xmlns:a16="http://schemas.microsoft.com/office/drawing/2014/main" id="{600F0A24-ED77-4ACA-9EA0-6117AE8F52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425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F5EB80-7827-4126-92DE-1C99654D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Pitfall - “While you’re at it”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8ED3B-03DE-4305-9097-6CCBBC796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24</a:t>
            </a:fld>
            <a:endParaRPr lang="de-DE"/>
          </a:p>
        </p:txBody>
      </p:sp>
      <p:pic>
        <p:nvPicPr>
          <p:cNvPr id="11" name="Picture 2" descr="https://mtlynch.io/images/2017-11-09-human-code-reviews-2/out-of-scope-1.png">
            <a:extLst>
              <a:ext uri="{FF2B5EF4-FFF2-40B4-BE49-F238E27FC236}">
                <a16:creationId xmlns:a16="http://schemas.microsoft.com/office/drawing/2014/main" id="{CF126FE9-FECB-4800-875A-61906D40160D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1003" y="1965469"/>
            <a:ext cx="7576090" cy="105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mtlynch.io/images/2017-11-09-human-code-reviews-2/in-scope.png">
            <a:extLst>
              <a:ext uri="{FF2B5EF4-FFF2-40B4-BE49-F238E27FC236}">
                <a16:creationId xmlns:a16="http://schemas.microsoft.com/office/drawing/2014/main" id="{E6A5D835-0B6C-449A-BC17-D0C1CA4939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425" y="3898899"/>
            <a:ext cx="7599246" cy="201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https://d30y9cdsu7xlg0.cloudfront.net/png/843318-200.png">
            <a:extLst>
              <a:ext uri="{FF2B5EF4-FFF2-40B4-BE49-F238E27FC236}">
                <a16:creationId xmlns:a16="http://schemas.microsoft.com/office/drawing/2014/main" id="{17E95D36-BC7D-43E7-8D56-C1CD26D80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93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4F0AA5-705F-4633-BCC1-E5F8D622B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 a Retrospective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B798BB-8610-4CCD-9360-FB31C8729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25</a:t>
            </a:fld>
            <a:endParaRPr lang="de-DE"/>
          </a:p>
        </p:txBody>
      </p:sp>
      <p:pic>
        <p:nvPicPr>
          <p:cNvPr id="15" name="Picture 4" descr="Bildergebnis für agile retrospectives">
            <a:extLst>
              <a:ext uri="{FF2B5EF4-FFF2-40B4-BE49-F238E27FC236}">
                <a16:creationId xmlns:a16="http://schemas.microsoft.com/office/drawing/2014/main" id="{01A2436E-5967-4E52-851A-BC17AE53B36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034" y="2120900"/>
            <a:ext cx="8042282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s://d30y9cdsu7xlg0.cloudfront.net/png/843318-200.png">
            <a:extLst>
              <a:ext uri="{FF2B5EF4-FFF2-40B4-BE49-F238E27FC236}">
                <a16:creationId xmlns:a16="http://schemas.microsoft.com/office/drawing/2014/main" id="{F0598D09-061C-4D0C-893F-CB211F879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93631"/>
            <a:ext cx="664369" cy="66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7679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146FCC-4EE3-4C0E-A43F-3B5E61A0AB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D921D5-E933-4B60-8A1D-1234EA99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251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3ED9CE05-0353-424B-84C9-546A6AE2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Peer</a:t>
            </a:r>
            <a:r>
              <a:rPr lang="en-GB" dirty="0"/>
              <a:t> Reviews</a:t>
            </a:r>
            <a:endParaRPr lang="de-DE" dirty="0"/>
          </a:p>
        </p:txBody>
      </p:sp>
      <p:pic>
        <p:nvPicPr>
          <p:cNvPr id="15" name="Picture 2" descr="http://footage.framepool.com/shotimg/qf/204151107-anlegestelle-steg-infrastruktur-idylle-3-6-jahre.jpg">
            <a:extLst>
              <a:ext uri="{FF2B5EF4-FFF2-40B4-BE49-F238E27FC236}">
                <a16:creationId xmlns:a16="http://schemas.microsoft.com/office/drawing/2014/main" id="{2E6EF424-10D4-426A-8322-BBDE948D9EA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H="1">
            <a:off x="2498019" y="2120900"/>
            <a:ext cx="7202311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6E8E4B-9FA2-4776-8A7C-0FD38D42D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3</a:t>
            </a:fld>
            <a:endParaRPr lang="de-DE"/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43AA95F5-7274-4D70-A394-1FA13A8F8F46}"/>
              </a:ext>
            </a:extLst>
          </p:cNvPr>
          <p:cNvSpPr/>
          <p:nvPr/>
        </p:nvSpPr>
        <p:spPr>
          <a:xfrm>
            <a:off x="6633088" y="2442849"/>
            <a:ext cx="1055881" cy="622005"/>
          </a:xfrm>
          <a:custGeom>
            <a:avLst/>
            <a:gdLst>
              <a:gd name="connsiteX0" fmla="*/ 207177 w 1276350"/>
              <a:gd name="connsiteY0" fmla="*/ 943769 h 742950"/>
              <a:gd name="connsiteX1" fmla="*/ 275137 w 1276350"/>
              <a:gd name="connsiteY1" fmla="*/ 676986 h 742950"/>
              <a:gd name="connsiteX2" fmla="*/ 297850 w 1276350"/>
              <a:gd name="connsiteY2" fmla="*/ 57229 h 742950"/>
              <a:gd name="connsiteX3" fmla="*/ 883035 w 1276350"/>
              <a:gd name="connsiteY3" fmla="*/ 28431 h 742950"/>
              <a:gd name="connsiteX4" fmla="*/ 1106483 w 1276350"/>
              <a:gd name="connsiteY4" fmla="*/ 623833 h 742950"/>
              <a:gd name="connsiteX5" fmla="*/ 498186 w 1276350"/>
              <a:gd name="connsiteY5" fmla="*/ 733902 h 742950"/>
              <a:gd name="connsiteX6" fmla="*/ 207177 w 1276350"/>
              <a:gd name="connsiteY6" fmla="*/ 943769 h 742950"/>
              <a:gd name="connsiteX0" fmla="*/ 296079 w 1276544"/>
              <a:gd name="connsiteY0" fmla="*/ 892970 h 892970"/>
              <a:gd name="connsiteX1" fmla="*/ 275139 w 1276544"/>
              <a:gd name="connsiteY1" fmla="*/ 676987 h 892970"/>
              <a:gd name="connsiteX2" fmla="*/ 297852 w 1276544"/>
              <a:gd name="connsiteY2" fmla="*/ 57230 h 892970"/>
              <a:gd name="connsiteX3" fmla="*/ 883037 w 1276544"/>
              <a:gd name="connsiteY3" fmla="*/ 28432 h 892970"/>
              <a:gd name="connsiteX4" fmla="*/ 1106485 w 1276544"/>
              <a:gd name="connsiteY4" fmla="*/ 623834 h 892970"/>
              <a:gd name="connsiteX5" fmla="*/ 498188 w 1276544"/>
              <a:gd name="connsiteY5" fmla="*/ 733903 h 892970"/>
              <a:gd name="connsiteX6" fmla="*/ 296079 w 1276544"/>
              <a:gd name="connsiteY6" fmla="*/ 892970 h 892970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544" h="919164">
                <a:moveTo>
                  <a:pt x="203210" y="919164"/>
                </a:moveTo>
                <a:cubicBezTo>
                  <a:pt x="292538" y="784992"/>
                  <a:pt x="285824" y="689715"/>
                  <a:pt x="275139" y="676987"/>
                </a:cubicBezTo>
                <a:cubicBezTo>
                  <a:pt x="-101278" y="525431"/>
                  <a:pt x="-89326" y="199305"/>
                  <a:pt x="297852" y="57230"/>
                </a:cubicBezTo>
                <a:cubicBezTo>
                  <a:pt x="473288" y="-7146"/>
                  <a:pt x="691524" y="-17886"/>
                  <a:pt x="883037" y="28432"/>
                </a:cubicBezTo>
                <a:cubicBezTo>
                  <a:pt x="1293088" y="127603"/>
                  <a:pt x="1408137" y="434163"/>
                  <a:pt x="1106485" y="623834"/>
                </a:cubicBezTo>
                <a:cubicBezTo>
                  <a:pt x="951923" y="721018"/>
                  <a:pt x="720164" y="762954"/>
                  <a:pt x="498188" y="733903"/>
                </a:cubicBezTo>
                <a:cubicBezTo>
                  <a:pt x="495112" y="745651"/>
                  <a:pt x="439648" y="824073"/>
                  <a:pt x="203210" y="919164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spcBef>
                <a:spcPts val="1200"/>
              </a:spcBef>
            </a:pPr>
            <a:endParaRPr lang="en-GB" sz="100" dirty="0"/>
          </a:p>
          <a:p>
            <a:pPr algn="ctr">
              <a:spcBef>
                <a:spcPts val="1200"/>
              </a:spcBef>
            </a:pPr>
            <a:r>
              <a:rPr lang="en-GB" dirty="0"/>
              <a:t>*You’re</a:t>
            </a:r>
          </a:p>
          <a:p>
            <a:pPr algn="ctr"/>
            <a:endParaRPr lang="de-DE" dirty="0"/>
          </a:p>
        </p:txBody>
      </p:sp>
      <p:sp>
        <p:nvSpPr>
          <p:cNvPr id="17" name="Speech Bubble: Oval 13">
            <a:extLst>
              <a:ext uri="{FF2B5EF4-FFF2-40B4-BE49-F238E27FC236}">
                <a16:creationId xmlns:a16="http://schemas.microsoft.com/office/drawing/2014/main" id="{78BB0601-7DBF-4554-ACE7-CFBF27F2A9BA}"/>
              </a:ext>
            </a:extLst>
          </p:cNvPr>
          <p:cNvSpPr/>
          <p:nvPr/>
        </p:nvSpPr>
        <p:spPr>
          <a:xfrm flipH="1">
            <a:off x="4019275" y="2442849"/>
            <a:ext cx="1276544" cy="824707"/>
          </a:xfrm>
          <a:custGeom>
            <a:avLst/>
            <a:gdLst>
              <a:gd name="connsiteX0" fmla="*/ 207177 w 1276350"/>
              <a:gd name="connsiteY0" fmla="*/ 943769 h 742950"/>
              <a:gd name="connsiteX1" fmla="*/ 275137 w 1276350"/>
              <a:gd name="connsiteY1" fmla="*/ 676986 h 742950"/>
              <a:gd name="connsiteX2" fmla="*/ 297850 w 1276350"/>
              <a:gd name="connsiteY2" fmla="*/ 57229 h 742950"/>
              <a:gd name="connsiteX3" fmla="*/ 883035 w 1276350"/>
              <a:gd name="connsiteY3" fmla="*/ 28431 h 742950"/>
              <a:gd name="connsiteX4" fmla="*/ 1106483 w 1276350"/>
              <a:gd name="connsiteY4" fmla="*/ 623833 h 742950"/>
              <a:gd name="connsiteX5" fmla="*/ 498186 w 1276350"/>
              <a:gd name="connsiteY5" fmla="*/ 733902 h 742950"/>
              <a:gd name="connsiteX6" fmla="*/ 207177 w 1276350"/>
              <a:gd name="connsiteY6" fmla="*/ 943769 h 742950"/>
              <a:gd name="connsiteX0" fmla="*/ 296079 w 1276544"/>
              <a:gd name="connsiteY0" fmla="*/ 892970 h 892970"/>
              <a:gd name="connsiteX1" fmla="*/ 275139 w 1276544"/>
              <a:gd name="connsiteY1" fmla="*/ 676987 h 892970"/>
              <a:gd name="connsiteX2" fmla="*/ 297852 w 1276544"/>
              <a:gd name="connsiteY2" fmla="*/ 57230 h 892970"/>
              <a:gd name="connsiteX3" fmla="*/ 883037 w 1276544"/>
              <a:gd name="connsiteY3" fmla="*/ 28432 h 892970"/>
              <a:gd name="connsiteX4" fmla="*/ 1106485 w 1276544"/>
              <a:gd name="connsiteY4" fmla="*/ 623834 h 892970"/>
              <a:gd name="connsiteX5" fmla="*/ 498188 w 1276544"/>
              <a:gd name="connsiteY5" fmla="*/ 733903 h 892970"/>
              <a:gd name="connsiteX6" fmla="*/ 296079 w 1276544"/>
              <a:gd name="connsiteY6" fmla="*/ 892970 h 892970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  <a:gd name="connsiteX0" fmla="*/ 203210 w 1276544"/>
              <a:gd name="connsiteY0" fmla="*/ 919164 h 919164"/>
              <a:gd name="connsiteX1" fmla="*/ 275139 w 1276544"/>
              <a:gd name="connsiteY1" fmla="*/ 676987 h 919164"/>
              <a:gd name="connsiteX2" fmla="*/ 297852 w 1276544"/>
              <a:gd name="connsiteY2" fmla="*/ 57230 h 919164"/>
              <a:gd name="connsiteX3" fmla="*/ 883037 w 1276544"/>
              <a:gd name="connsiteY3" fmla="*/ 28432 h 919164"/>
              <a:gd name="connsiteX4" fmla="*/ 1106485 w 1276544"/>
              <a:gd name="connsiteY4" fmla="*/ 623834 h 919164"/>
              <a:gd name="connsiteX5" fmla="*/ 498188 w 1276544"/>
              <a:gd name="connsiteY5" fmla="*/ 733903 h 919164"/>
              <a:gd name="connsiteX6" fmla="*/ 203210 w 1276544"/>
              <a:gd name="connsiteY6" fmla="*/ 919164 h 91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76544" h="919164">
                <a:moveTo>
                  <a:pt x="203210" y="919164"/>
                </a:moveTo>
                <a:cubicBezTo>
                  <a:pt x="292538" y="784992"/>
                  <a:pt x="285824" y="689715"/>
                  <a:pt x="275139" y="676987"/>
                </a:cubicBezTo>
                <a:cubicBezTo>
                  <a:pt x="-101278" y="525431"/>
                  <a:pt x="-89326" y="199305"/>
                  <a:pt x="297852" y="57230"/>
                </a:cubicBezTo>
                <a:cubicBezTo>
                  <a:pt x="473288" y="-7146"/>
                  <a:pt x="691524" y="-17886"/>
                  <a:pt x="883037" y="28432"/>
                </a:cubicBezTo>
                <a:cubicBezTo>
                  <a:pt x="1293088" y="127603"/>
                  <a:pt x="1408137" y="434163"/>
                  <a:pt x="1106485" y="623834"/>
                </a:cubicBezTo>
                <a:cubicBezTo>
                  <a:pt x="951923" y="721018"/>
                  <a:pt x="720164" y="762954"/>
                  <a:pt x="498188" y="733903"/>
                </a:cubicBezTo>
                <a:cubicBezTo>
                  <a:pt x="495112" y="745651"/>
                  <a:pt x="439648" y="824073"/>
                  <a:pt x="203210" y="919164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Your </a:t>
            </a:r>
          </a:p>
          <a:p>
            <a:pPr algn="ctr"/>
            <a:r>
              <a:rPr lang="en-GB" dirty="0"/>
              <a:t>a failure</a:t>
            </a:r>
          </a:p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03052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3F2267-CAC1-48D8-AEF9-07669E768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4</a:t>
            </a:fld>
            <a:endParaRPr lang="de-DE"/>
          </a:p>
        </p:txBody>
      </p:sp>
      <p:pic>
        <p:nvPicPr>
          <p:cNvPr id="5124" name="Picture 4" descr="https://cdn0.iconfinder.com/data/icons/franchise-business/64/process-chart-flow-plan-512.png">
            <a:extLst>
              <a:ext uri="{FF2B5EF4-FFF2-40B4-BE49-F238E27FC236}">
                <a16:creationId xmlns:a16="http://schemas.microsoft.com/office/drawing/2014/main" id="{4454E0A6-761B-46E6-AC60-3064DB447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518" y="3678537"/>
            <a:ext cx="1209675" cy="120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d30y9cdsu7xlg0.cloudfront.net/png/843318-200.png">
            <a:extLst>
              <a:ext uri="{FF2B5EF4-FFF2-40B4-BE49-F238E27FC236}">
                <a16:creationId xmlns:a16="http://schemas.microsoft.com/office/drawing/2014/main" id="{92FDCA32-159C-48C4-97B9-A1099AF511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5" y="5309171"/>
            <a:ext cx="1146175" cy="114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2B444C-2034-47D1-B286-FB90DD4EB831}"/>
              </a:ext>
            </a:extLst>
          </p:cNvPr>
          <p:cNvSpPr txBox="1"/>
          <p:nvPr/>
        </p:nvSpPr>
        <p:spPr>
          <a:xfrm>
            <a:off x="1381699" y="902937"/>
            <a:ext cx="2437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win hearts &amp; minds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B9A438-F577-4BB3-9794-3CA118097328}"/>
              </a:ext>
            </a:extLst>
          </p:cNvPr>
          <p:cNvSpPr txBox="1"/>
          <p:nvPr/>
        </p:nvSpPr>
        <p:spPr>
          <a:xfrm>
            <a:off x="811491" y="4098708"/>
            <a:ext cx="2468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define process</a:t>
            </a:r>
            <a:endParaRPr lang="de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B87F71-85B8-47C9-9F47-3750E8FB8308}"/>
              </a:ext>
            </a:extLst>
          </p:cNvPr>
          <p:cNvSpPr txBox="1"/>
          <p:nvPr/>
        </p:nvSpPr>
        <p:spPr>
          <a:xfrm>
            <a:off x="9099550" y="5697592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 it</a:t>
            </a:r>
            <a:endParaRPr lang="de-DE" dirty="0"/>
          </a:p>
        </p:txBody>
      </p:sp>
      <p:pic>
        <p:nvPicPr>
          <p:cNvPr id="5130" name="Picture 10" descr="https://icon-icons.com/icons2/37/PNG/512/finishflag_acabado_3661.png">
            <a:extLst>
              <a:ext uri="{FF2B5EF4-FFF2-40B4-BE49-F238E27FC236}">
                <a16:creationId xmlns:a16="http://schemas.microsoft.com/office/drawing/2014/main" id="{303A49E9-2CB9-473A-B6CA-76186C1C9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1717458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91D95A-3339-4FAC-B196-54746F4F7FB2}"/>
              </a:ext>
            </a:extLst>
          </p:cNvPr>
          <p:cNvSpPr txBox="1"/>
          <p:nvPr/>
        </p:nvSpPr>
        <p:spPr>
          <a:xfrm>
            <a:off x="7953375" y="2033898"/>
            <a:ext cx="1343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set goals</a:t>
            </a:r>
            <a:endParaRPr lang="de-DE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1CC393-EEF8-412C-BD7B-21A5C549D3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050" y="415225"/>
            <a:ext cx="1549223" cy="1344757"/>
          </a:xfrm>
          <a:prstGeom prst="rect">
            <a:avLst/>
          </a:prstGeom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BAFF42B5-FD3C-4AF0-AC78-B0066EDC15AF}"/>
              </a:ext>
            </a:extLst>
          </p:cNvPr>
          <p:cNvCxnSpPr>
            <a:cxnSpLocks/>
          </p:cNvCxnSpPr>
          <p:nvPr/>
        </p:nvCxnSpPr>
        <p:spPr>
          <a:xfrm>
            <a:off x="5514553" y="1087603"/>
            <a:ext cx="1191047" cy="1016689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400CE044-7123-4EC1-8188-BEA0F2B9407C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40662" y="2403230"/>
            <a:ext cx="2064939" cy="1500553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7ECB6645-61CD-4A56-BECC-7A8B81720134}"/>
              </a:ext>
            </a:extLst>
          </p:cNvPr>
          <p:cNvCxnSpPr>
            <a:cxnSpLocks/>
          </p:cNvCxnSpPr>
          <p:nvPr/>
        </p:nvCxnSpPr>
        <p:spPr>
          <a:xfrm>
            <a:off x="4753708" y="4378569"/>
            <a:ext cx="3124200" cy="1547446"/>
          </a:xfrm>
          <a:prstGeom prst="curvedConnector3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4181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E21C1D-FB48-4894-9428-31A4FAF2F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5</a:t>
            </a:fld>
            <a:endParaRPr lang="de-DE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F392791-1213-47EF-BCCF-4BED4470C268}"/>
              </a:ext>
            </a:extLst>
          </p:cNvPr>
          <p:cNvGrpSpPr/>
          <p:nvPr/>
        </p:nvGrpSpPr>
        <p:grpSpPr>
          <a:xfrm>
            <a:off x="1881605" y="445357"/>
            <a:ext cx="8428790" cy="5967285"/>
            <a:chOff x="1252539" y="927071"/>
            <a:chExt cx="8428790" cy="5967285"/>
          </a:xfrm>
        </p:grpSpPr>
        <p:pic>
          <p:nvPicPr>
            <p:cNvPr id="4100" name="Picture 4" descr="https://www.shutterfly.com/ideas/wp-content/uploads/2016/10/postcard-template-1024x725.jpg">
              <a:extLst>
                <a:ext uri="{FF2B5EF4-FFF2-40B4-BE49-F238E27FC236}">
                  <a16:creationId xmlns:a16="http://schemas.microsoft.com/office/drawing/2014/main" id="{2F1D9929-00AA-4251-A7FC-F16E984C87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2539" y="927071"/>
              <a:ext cx="8428790" cy="59672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FFC6FA5-11B6-4DF5-B872-949E63B2CFE5}"/>
                </a:ext>
              </a:extLst>
            </p:cNvPr>
            <p:cNvSpPr txBox="1"/>
            <p:nvPr/>
          </p:nvSpPr>
          <p:spPr>
            <a:xfrm rot="21076913">
              <a:off x="1782787" y="4974039"/>
              <a:ext cx="457917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Greetings from Asia!</a:t>
              </a:r>
            </a:p>
            <a:p>
              <a:r>
                <a:rPr lang="en-GB" sz="3200" dirty="0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    Love Dani ♥</a:t>
              </a:r>
              <a:endParaRPr lang="de-DE" sz="32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endParaRPr>
            </a:p>
          </p:txBody>
        </p:sp>
        <p:pic>
          <p:nvPicPr>
            <p:cNvPr id="4098" name="Picture 2" descr="https://photos.travelblog.org/Photos/57348/339244/f/3111222-Laini-Being-Eaten-by-a-Hippo-1.jpg">
              <a:extLst>
                <a:ext uri="{FF2B5EF4-FFF2-40B4-BE49-F238E27FC236}">
                  <a16:creationId xmlns:a16="http://schemas.microsoft.com/office/drawing/2014/main" id="{7868E5C2-118C-4765-A1DA-9CAC38416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972" y="1182848"/>
              <a:ext cx="4922950" cy="3273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58AB843-D22C-4A7D-ABA5-56687DAD2940}"/>
                </a:ext>
              </a:extLst>
            </p:cNvPr>
            <p:cNvSpPr txBox="1"/>
            <p:nvPr/>
          </p:nvSpPr>
          <p:spPr>
            <a:xfrm>
              <a:off x="6652470" y="3665989"/>
              <a:ext cx="2793534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Software Inc.</a:t>
              </a:r>
            </a:p>
            <a:p>
              <a:endParaRPr lang="en-GB" sz="16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endParaRPr>
            </a:p>
            <a:p>
              <a:r>
                <a:rPr lang="en-GB" sz="1600" dirty="0" err="1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Hochschulstraße</a:t>
              </a:r>
              <a:r>
                <a:rPr lang="en-GB" sz="1600" dirty="0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 1</a:t>
              </a:r>
            </a:p>
            <a:p>
              <a:endParaRPr lang="en-GB" sz="16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endParaRPr>
            </a:p>
            <a:p>
              <a:r>
                <a:rPr lang="en-GB" sz="1600" dirty="0">
                  <a:solidFill>
                    <a:schemeClr val="accent1">
                      <a:lumMod val="50000"/>
                    </a:schemeClr>
                  </a:solidFill>
                  <a:latin typeface="Comic Sans MS" panose="030F0702030302020204" pitchFamily="66" charset="0"/>
                </a:rPr>
                <a:t>83024 Rosenheim</a:t>
              </a:r>
            </a:p>
            <a:p>
              <a:endParaRPr lang="en-GB" sz="16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endParaRPr>
            </a:p>
            <a:p>
              <a:endParaRPr lang="de-DE" sz="1600" dirty="0">
                <a:solidFill>
                  <a:schemeClr val="accent1">
                    <a:lumMod val="50000"/>
                  </a:schemeClr>
                </a:solidFill>
                <a:latin typeface="Comic Sans MS" panose="030F0702030302020204" pitchFamily="66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FAF71DF-B6A9-4570-8AD7-2D1F2CA14299}"/>
              </a:ext>
            </a:extLst>
          </p:cNvPr>
          <p:cNvSpPr txBox="1"/>
          <p:nvPr/>
        </p:nvSpPr>
        <p:spPr>
          <a:xfrm rot="1361426">
            <a:off x="1227618" y="1489901"/>
            <a:ext cx="10376721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700" b="1" dirty="0">
                <a:solidFill>
                  <a:srgbClr val="FF0000"/>
                </a:solidFill>
                <a:effectLst>
                  <a:glow rad="127000">
                    <a:schemeClr val="tx1"/>
                  </a:glow>
                </a:effectLst>
              </a:rPr>
              <a:t>R.I.P</a:t>
            </a:r>
            <a:endParaRPr lang="de-DE" sz="28700" b="1" dirty="0">
              <a:solidFill>
                <a:srgbClr val="FF0000"/>
              </a:solidFill>
              <a:effectLst>
                <a:glow rad="127000">
                  <a:schemeClr val="tx1"/>
                </a:glow>
              </a:effectLst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23C0F7-4FBF-41FC-931E-E0C46B276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0CDA656-7C09-4583-B2BB-34C818313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6</a:t>
            </a:fld>
            <a:endParaRPr lang="de-DE"/>
          </a:p>
        </p:txBody>
      </p:sp>
      <p:pic>
        <p:nvPicPr>
          <p:cNvPr id="3074" name="Picture 2" descr="https://i.kym-cdn.com/entries/icons/original/000/023/397/C-658VsXoAo3ovC.jpg">
            <a:extLst>
              <a:ext uri="{FF2B5EF4-FFF2-40B4-BE49-F238E27FC236}">
                <a16:creationId xmlns:a16="http://schemas.microsoft.com/office/drawing/2014/main" id="{D180158E-F67C-40F7-9871-2645DEB05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276" y="1583320"/>
            <a:ext cx="7739448" cy="3691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vignette.wikia.nocookie.net/supersmashbrosfanon/images/f/f7/TheAvengers.png/revision/latest?cb=20161022185544">
            <a:extLst>
              <a:ext uri="{FF2B5EF4-FFF2-40B4-BE49-F238E27FC236}">
                <a16:creationId xmlns:a16="http://schemas.microsoft.com/office/drawing/2014/main" id="{6BD7CE9C-258F-4CA8-AF32-DD9437E1F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09891">
            <a:off x="1893902" y="1082180"/>
            <a:ext cx="4759271" cy="3776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Oval 3">
            <a:extLst>
              <a:ext uri="{FF2B5EF4-FFF2-40B4-BE49-F238E27FC236}">
                <a16:creationId xmlns:a16="http://schemas.microsoft.com/office/drawing/2014/main" id="{5E6CE26B-61A4-43C8-84F6-A7DB6A31164E}"/>
              </a:ext>
            </a:extLst>
          </p:cNvPr>
          <p:cNvSpPr/>
          <p:nvPr/>
        </p:nvSpPr>
        <p:spPr>
          <a:xfrm>
            <a:off x="7499758" y="501650"/>
            <a:ext cx="2004969" cy="1110319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Your fault!</a:t>
            </a:r>
            <a:endParaRPr lang="de-DE"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65DC5B-35E7-436D-BCA6-322C42E018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40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F5534E-EBA4-4D9E-B22A-AA2B69566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Benefits for developers</a:t>
            </a:r>
            <a:endParaRPr lang="de-D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7A214-AB5B-4F38-8D8C-588C65CE6D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3200" dirty="0"/>
              <a:t>Shared Ownership &amp; responsibility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Improved code quality → less refactoring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Less bugs → less fixing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Knowledge transfer</a:t>
            </a:r>
          </a:p>
          <a:p>
            <a:pPr>
              <a:lnSpc>
                <a:spcPct val="100000"/>
              </a:lnSpc>
            </a:pPr>
            <a:r>
              <a:rPr lang="en-GB" sz="3200" dirty="0"/>
              <a:t>Motivates to write better code</a:t>
            </a:r>
            <a:endParaRPr lang="de-DE" sz="3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EDAA6C-A6FF-4C68-B744-EDE42E2BB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7</a:t>
            </a:fld>
            <a:endParaRPr lang="de-DE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DB0287-2B6E-4FC8-85AB-7D96DD0D9E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7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0.wp.com/watirmelon.blog/wp-content/uploads/2013/05/bug-fix-costs.jpg">
            <a:extLst>
              <a:ext uri="{FF2B5EF4-FFF2-40B4-BE49-F238E27FC236}">
                <a16:creationId xmlns:a16="http://schemas.microsoft.com/office/drawing/2014/main" id="{4AA2F397-2273-4973-9240-FB35C317C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3" r="2" b="2"/>
          <a:stretch/>
        </p:blipFill>
        <p:spPr bwMode="auto">
          <a:xfrm>
            <a:off x="2328682" y="5"/>
            <a:ext cx="753463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BD25E36-F14D-43DC-A43C-E09CE6BBB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8</a:t>
            </a:fld>
            <a:endParaRPr lang="de-DE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D07B3-F92F-4C99-BA5C-7CE124B7A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16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5FBF0A-C945-4D09-9F9D-EE28119D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8ACA70-ADE2-4BCC-B27F-FBA3939BE865}" type="slidenum">
              <a:rPr lang="de-DE" smtClean="0"/>
              <a:t>9</a:t>
            </a:fld>
            <a:endParaRPr lang="de-DE"/>
          </a:p>
        </p:txBody>
      </p:sp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47D06194-E363-472E-9354-B594B597F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375" y="328612"/>
            <a:ext cx="7715250" cy="620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B8823F8-9BA3-4DF1-8F1B-D587AABBE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198720"/>
            <a:ext cx="759520" cy="659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455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0</TotalTime>
  <Words>289</Words>
  <Application>Microsoft Office PowerPoint</Application>
  <PresentationFormat>Widescreen</PresentationFormat>
  <Paragraphs>90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Calibri</vt:lpstr>
      <vt:lpstr>Comic Sans MS</vt:lpstr>
      <vt:lpstr>Rockwell</vt:lpstr>
      <vt:lpstr>Rockwell Condensed</vt:lpstr>
      <vt:lpstr>Wingdings</vt:lpstr>
      <vt:lpstr>Wood Type</vt:lpstr>
      <vt:lpstr>“Always code as if the guy who ends up maintaining your code will be a violent psychopath who knows where you live.”</vt:lpstr>
      <vt:lpstr>Code Reviews</vt:lpstr>
      <vt:lpstr>Peer Reviews</vt:lpstr>
      <vt:lpstr>PowerPoint Presentation</vt:lpstr>
      <vt:lpstr>PowerPoint Presentation</vt:lpstr>
      <vt:lpstr>PowerPoint Presentation</vt:lpstr>
      <vt:lpstr>Benefits for developers</vt:lpstr>
      <vt:lpstr>PowerPoint Presentation</vt:lpstr>
      <vt:lpstr>PowerPoint Presentation</vt:lpstr>
      <vt:lpstr>Case study: 10k loc – 10 devs</vt:lpstr>
      <vt:lpstr>Benefits for managers / customers</vt:lpstr>
      <vt:lpstr>Set goals and frameworks</vt:lpstr>
      <vt:lpstr>When &amp; What to review?</vt:lpstr>
      <vt:lpstr>How to review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</vt:lpstr>
      <vt:lpstr>Common Pitfall - Making it personal</vt:lpstr>
      <vt:lpstr>PowerPoint Presentation</vt:lpstr>
      <vt:lpstr>Common Pitfall - Flooding</vt:lpstr>
      <vt:lpstr>Common Pitfall - “While you’re at it”</vt:lpstr>
      <vt:lpstr>Do a Retrospective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Reviews</dc:title>
  <dc:creator>Manuel Huber</dc:creator>
  <cp:lastModifiedBy>Manuel Huber</cp:lastModifiedBy>
  <cp:revision>47</cp:revision>
  <dcterms:created xsi:type="dcterms:W3CDTF">2018-07-02T20:58:44Z</dcterms:created>
  <dcterms:modified xsi:type="dcterms:W3CDTF">2018-07-06T08:36:00Z</dcterms:modified>
</cp:coreProperties>
</file>